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6" r:id="rId2"/>
    <p:sldId id="2147482897" r:id="rId3"/>
    <p:sldId id="2147482896" r:id="rId4"/>
    <p:sldId id="2147482898" r:id="rId5"/>
    <p:sldId id="2147482894" r:id="rId6"/>
    <p:sldId id="2147482895" r:id="rId7"/>
    <p:sldId id="2147482893" r:id="rId8"/>
    <p:sldId id="2147482890" r:id="rId9"/>
    <p:sldId id="267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C878B22-D315-EB01-D87A-421558C93273}" name="CHAMBAZ Alexandra" initials="AC" userId="S::Alexandra.CHAMBAZ@auvergnerhonealpes.fr::823aba55-4fb2-4d48-bd95-5dcaa221c46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D957"/>
    <a:srgbClr val="F58D4D"/>
    <a:srgbClr val="83CBEB"/>
    <a:srgbClr val="79D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44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5BAF20-3ED1-492B-B968-BC1677768993}" type="datetimeFigureOut">
              <a:rPr lang="fr-FR" smtClean="0"/>
              <a:t>08/07/2026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1BE7E1-18F0-411F-8C3D-943AB664B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9770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Une image contenant Graphique, Police, graphisme, cercle&#10;&#10;Le contenu généré par l’IA peut être incorrect.">
            <a:extLst>
              <a:ext uri="{FF2B5EF4-FFF2-40B4-BE49-F238E27FC236}">
                <a16:creationId xmlns:a16="http://schemas.microsoft.com/office/drawing/2014/main" id="{D7FB4B9E-70DC-AC3B-3F38-7E0EC7BB26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55" b="17168"/>
          <a:stretch/>
        </p:blipFill>
        <p:spPr>
          <a:xfrm>
            <a:off x="9550399" y="4109533"/>
            <a:ext cx="2641601" cy="257964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FBF9177-D7F0-638D-D265-C69CBACCC6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7F055E7-56FF-352D-4D7D-B9EECFB5E2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5FD24C4-7FA1-3B73-75C7-A8BD22194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F019-ED86-4F5B-BEF8-9C0FA11AAE47}" type="datetimeFigureOut">
              <a:rPr lang="fr-FR" smtClean="0"/>
              <a:t>08/07/2026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68F0C63-65C2-4385-D562-DA5CC0F54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A13F4D7-6D19-548C-AC76-0AD3A4059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AA16-728D-4FAE-B318-9236E1FD6BC1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0049AD-098A-21C3-CCDF-C1A5C0E0DB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91022"/>
          <a:stretch/>
        </p:blipFill>
        <p:spPr>
          <a:xfrm>
            <a:off x="0" y="6253316"/>
            <a:ext cx="12192000" cy="616780"/>
          </a:xfrm>
          <a:prstGeom prst="rect">
            <a:avLst/>
          </a:prstGeom>
        </p:spPr>
      </p:pic>
      <p:pic>
        <p:nvPicPr>
          <p:cNvPr id="8" name="Image 7" descr="Une image contenant texte&#10;&#10;Description générée automatiquement">
            <a:extLst>
              <a:ext uri="{FF2B5EF4-FFF2-40B4-BE49-F238E27FC236}">
                <a16:creationId xmlns:a16="http://schemas.microsoft.com/office/drawing/2014/main" id="{1F96F3C4-A554-375E-51B9-1301B713CD6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1342" y="6403975"/>
            <a:ext cx="1470018" cy="33600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25179B4-96D0-BA5F-77B9-A97785257F0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155973" y="6323165"/>
            <a:ext cx="1483577" cy="47857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2C31866-3269-6764-9B21-0BFD67E9B9B6}"/>
              </a:ext>
            </a:extLst>
          </p:cNvPr>
          <p:cNvSpPr/>
          <p:nvPr userDrawn="1"/>
        </p:nvSpPr>
        <p:spPr>
          <a:xfrm flipV="1">
            <a:off x="1355037" y="792288"/>
            <a:ext cx="172119" cy="45719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Image 10" descr="Une image contenant texte, Police, Graphique, logo&#10;&#10;Le contenu généré par l’IA peut être incorrect.">
            <a:extLst>
              <a:ext uri="{FF2B5EF4-FFF2-40B4-BE49-F238E27FC236}">
                <a16:creationId xmlns:a16="http://schemas.microsoft.com/office/drawing/2014/main" id="{CAE96BF2-990A-EDA0-971D-157FCFC09E8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5356" y="54080"/>
            <a:ext cx="1078536" cy="106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599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6F2A65-F7E7-6547-F429-2DB009317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6509A73-D72A-B3E5-7580-D10C246421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FB8BBB-AB7E-4F2F-D87C-A46AD9941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F019-ED86-4F5B-BEF8-9C0FA11AAE47}" type="datetimeFigureOut">
              <a:rPr lang="fr-FR" smtClean="0"/>
              <a:t>08/07/2026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0C117F4-C3F7-8537-AA4C-55E2ED91F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5F45E35-D472-18AE-2E30-9999348DA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AA16-728D-4FAE-B318-9236E1FD6B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5527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D7A2C7E0-4A2D-226F-A446-E45A9F6965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EEB3BE3-D109-6CF4-C3B0-E5C90E0853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CE06B24-9A0B-C585-9341-B12D658B1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F019-ED86-4F5B-BEF8-9C0FA11AAE47}" type="datetimeFigureOut">
              <a:rPr lang="fr-FR" smtClean="0"/>
              <a:t>08/07/2026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65D72D3-EE78-45F4-E559-2392F7F13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76B9732-167D-0CC0-DCF8-189C373AF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AA16-728D-4FAE-B318-9236E1FD6B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38437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C974064-B97E-7C44-A679-6A052818F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605AA-8346-A246-8363-74E64CB67769}" type="datetimeFigureOut">
              <a:rPr lang="fr-FR" smtClean="0"/>
              <a:t>08/07/2026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3AB664F-5D36-AA48-9DB3-2964AD019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D2C56EF-F917-8D4D-90F5-7EC63BAF4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25C57-3A8B-6641-9041-DEE830F94C5D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2F58A1-A072-7045-A532-1849E56F9184}"/>
              </a:ext>
            </a:extLst>
          </p:cNvPr>
          <p:cNvSpPr/>
          <p:nvPr userDrawn="1"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9" name="Image 8" descr="Une image contenant texte&#10;&#10;Description générée automatiquement">
            <a:extLst>
              <a:ext uri="{FF2B5EF4-FFF2-40B4-BE49-F238E27FC236}">
                <a16:creationId xmlns:a16="http://schemas.microsoft.com/office/drawing/2014/main" id="{E0FBD85B-AC1A-A549-AEDB-CCC36DF8EC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680" y="811739"/>
            <a:ext cx="3798230" cy="86816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F96C822-E6C6-BA45-B431-C732AB6C0B3B}"/>
              </a:ext>
            </a:extLst>
          </p:cNvPr>
          <p:cNvSpPr/>
          <p:nvPr userDrawn="1"/>
        </p:nvSpPr>
        <p:spPr>
          <a:xfrm>
            <a:off x="2127309" y="2065091"/>
            <a:ext cx="395416" cy="105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36988A04-DABF-A142-9210-AA8E559600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09127" y="2794000"/>
            <a:ext cx="5598374" cy="5561051"/>
          </a:xfrm>
          <a:prstGeom prst="rect">
            <a:avLst/>
          </a:prstGeom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CD42C452-69AC-F548-BFFA-8A6CF5FDC4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40809" y="3257983"/>
            <a:ext cx="9548042" cy="652121"/>
          </a:xfrm>
        </p:spPr>
        <p:txBody>
          <a:bodyPr anchor="t">
            <a:normAutofit/>
          </a:bodyPr>
          <a:lstStyle>
            <a:lvl1pPr>
              <a:defRPr sz="4400" b="1" spc="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du document</a:t>
            </a: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29EDF19E-51ED-CA48-A9B2-28B35DC2313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090238" y="4109207"/>
            <a:ext cx="9498613" cy="436668"/>
          </a:xfrm>
        </p:spPr>
        <p:txBody>
          <a:bodyPr>
            <a:normAutofit/>
          </a:bodyPr>
          <a:lstStyle>
            <a:lvl1pPr marL="0" indent="0">
              <a:buNone/>
              <a:defRPr sz="1600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DATE DE LA PRÉSENTATION</a:t>
            </a:r>
          </a:p>
        </p:txBody>
      </p:sp>
    </p:spTree>
    <p:extLst>
      <p:ext uri="{BB962C8B-B14F-4D97-AF65-F5344CB8AC3E}">
        <p14:creationId xmlns:p14="http://schemas.microsoft.com/office/powerpoint/2010/main" val="1238879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C974064-B97E-7C44-A679-6A052818F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605AA-8346-A246-8363-74E64CB67769}" type="datetimeFigureOut">
              <a:rPr lang="fr-FR" smtClean="0"/>
              <a:t>08/07/2026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3AB664F-5D36-AA48-9DB3-2964AD019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D2C56EF-F917-8D4D-90F5-7EC63BAF4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F25C57-3A8B-6641-9041-DEE830F94C5D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2F58A1-A072-7045-A532-1849E56F9184}"/>
              </a:ext>
            </a:extLst>
          </p:cNvPr>
          <p:cNvSpPr/>
          <p:nvPr userDrawn="1"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CC8F4F8-8439-4443-A733-0241782E9B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59115" y="2163722"/>
            <a:ext cx="1273769" cy="126527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76E7C3DE-A575-7E41-A761-C562023790F3}"/>
              </a:ext>
            </a:extLst>
          </p:cNvPr>
          <p:cNvSpPr txBox="1"/>
          <p:nvPr userDrawn="1"/>
        </p:nvSpPr>
        <p:spPr>
          <a:xfrm>
            <a:off x="0" y="350768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Merci</a:t>
            </a:r>
            <a:endParaRPr lang="fr-FR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873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Graphique, Police, cercle, graphisme&#10;&#10;Le contenu généré par l’IA peut être incorrect.">
            <a:extLst>
              <a:ext uri="{FF2B5EF4-FFF2-40B4-BE49-F238E27FC236}">
                <a16:creationId xmlns:a16="http://schemas.microsoft.com/office/drawing/2014/main" id="{FA3545DA-30DC-3B52-C4A1-4350E36752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88" b="23035"/>
          <a:stretch/>
        </p:blipFill>
        <p:spPr>
          <a:xfrm>
            <a:off x="9550795" y="4108674"/>
            <a:ext cx="2640563" cy="239690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352BBDF-0D71-30F4-6DE1-025DEAC8A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0BAA8D-E1C5-86BC-9C98-B3CBF3617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F019-ED86-4F5B-BEF8-9C0FA11AAE47}" type="datetimeFigureOut">
              <a:rPr lang="fr-FR" smtClean="0"/>
              <a:t>08/07/2026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AAB1AC5-5E7E-5107-038D-58DC127C0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915F25-A9D4-622E-33C1-FE16B0C15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AA16-728D-4FAE-B318-9236E1FD6BC1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C3B7604-3E0D-4EFA-44BE-13A60EDAB0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91022"/>
          <a:stretch/>
        </p:blipFill>
        <p:spPr>
          <a:xfrm>
            <a:off x="0" y="6253316"/>
            <a:ext cx="12192000" cy="616780"/>
          </a:xfrm>
          <a:prstGeom prst="rect">
            <a:avLst/>
          </a:prstGeom>
        </p:spPr>
      </p:pic>
      <p:pic>
        <p:nvPicPr>
          <p:cNvPr id="8" name="Image 7" descr="Une image contenant texte&#10;&#10;Description générée automatiquement">
            <a:extLst>
              <a:ext uri="{FF2B5EF4-FFF2-40B4-BE49-F238E27FC236}">
                <a16:creationId xmlns:a16="http://schemas.microsoft.com/office/drawing/2014/main" id="{9A512641-6380-0D51-2337-B4A2B1FEF75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1342" y="6403975"/>
            <a:ext cx="1470018" cy="33600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756ABE4-C963-D439-5977-7CA7D92B1DF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155973" y="6323165"/>
            <a:ext cx="1483577" cy="47857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DA4AE9E-3285-8BBC-4446-9945F54911FB}"/>
              </a:ext>
            </a:extLst>
          </p:cNvPr>
          <p:cNvSpPr/>
          <p:nvPr userDrawn="1"/>
        </p:nvSpPr>
        <p:spPr>
          <a:xfrm flipV="1">
            <a:off x="1355037" y="792288"/>
            <a:ext cx="172119" cy="45719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" name="Image 2" descr="Une image contenant texte, Police, Graphique, logo&#10;&#10;Le contenu généré par l’IA peut être incorrect.">
            <a:extLst>
              <a:ext uri="{FF2B5EF4-FFF2-40B4-BE49-F238E27FC236}">
                <a16:creationId xmlns:a16="http://schemas.microsoft.com/office/drawing/2014/main" id="{806AF122-0369-EF2F-7D3D-910DEC2EF5E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5356" y="54080"/>
            <a:ext cx="1078536" cy="106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82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Graphique, Police, graphisme, logo&#10;&#10;Le contenu généré par l’IA peut être incorrect.">
            <a:extLst>
              <a:ext uri="{FF2B5EF4-FFF2-40B4-BE49-F238E27FC236}">
                <a16:creationId xmlns:a16="http://schemas.microsoft.com/office/drawing/2014/main" id="{7F1F21BF-8838-2EB5-2BA9-3971378B7D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88" b="23391"/>
          <a:stretch/>
        </p:blipFill>
        <p:spPr>
          <a:xfrm>
            <a:off x="9551437" y="4107057"/>
            <a:ext cx="2640563" cy="238581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19FD20A-5D0C-73B5-04F3-91778A559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D2EB620-FF4B-1908-4998-BBF0A7E56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9CD06C-F9A3-5ADA-9F07-E08AB3B40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F019-ED86-4F5B-BEF8-9C0FA11AAE47}" type="datetimeFigureOut">
              <a:rPr lang="fr-FR" smtClean="0"/>
              <a:t>08/07/2026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8262DF4-E4A6-A1C2-BCE8-BDFB18AE2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8DE7057-E42B-A7CB-1AE4-024270C65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AA16-728D-4FAE-B318-9236E1FD6BC1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CEE3464-A4D8-3091-9316-CC3E6CCFDD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91022"/>
          <a:stretch/>
        </p:blipFill>
        <p:spPr>
          <a:xfrm>
            <a:off x="0" y="6253316"/>
            <a:ext cx="12192000" cy="616780"/>
          </a:xfrm>
          <a:prstGeom prst="rect">
            <a:avLst/>
          </a:prstGeom>
        </p:spPr>
      </p:pic>
      <p:pic>
        <p:nvPicPr>
          <p:cNvPr id="8" name="Image 7" descr="Une image contenant texte&#10;&#10;Description générée automatiquement">
            <a:extLst>
              <a:ext uri="{FF2B5EF4-FFF2-40B4-BE49-F238E27FC236}">
                <a16:creationId xmlns:a16="http://schemas.microsoft.com/office/drawing/2014/main" id="{16B870AE-6D33-D4F8-960F-03D37F2D26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1342" y="6403975"/>
            <a:ext cx="1470018" cy="33600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DE53C9F-78D3-07D1-7B4F-10188F3B4C1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155973" y="6323165"/>
            <a:ext cx="1483577" cy="47857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B924AF7-108C-B05D-7B4A-1E81E71074F7}"/>
              </a:ext>
            </a:extLst>
          </p:cNvPr>
          <p:cNvSpPr/>
          <p:nvPr userDrawn="1"/>
        </p:nvSpPr>
        <p:spPr>
          <a:xfrm flipV="1">
            <a:off x="1355037" y="792288"/>
            <a:ext cx="172119" cy="45719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Image 11" descr="Une image contenant texte, Police, Graphique, logo&#10;&#10;Le contenu généré par l’IA peut être incorrect.">
            <a:extLst>
              <a:ext uri="{FF2B5EF4-FFF2-40B4-BE49-F238E27FC236}">
                <a16:creationId xmlns:a16="http://schemas.microsoft.com/office/drawing/2014/main" id="{26C98798-1EB8-FF76-1468-582E4196AA6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5356" y="54080"/>
            <a:ext cx="1078536" cy="106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963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Graphique, Police, cercle, logo&#10;&#10;Le contenu généré par l’IA peut être incorrect.">
            <a:extLst>
              <a:ext uri="{FF2B5EF4-FFF2-40B4-BE49-F238E27FC236}">
                <a16:creationId xmlns:a16="http://schemas.microsoft.com/office/drawing/2014/main" id="{DEF43EFA-5F8C-C482-9231-CFBBEDCC1F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488" b="16427"/>
          <a:stretch/>
        </p:blipFill>
        <p:spPr>
          <a:xfrm>
            <a:off x="9550795" y="4102894"/>
            <a:ext cx="2640563" cy="260270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0FD6EC8-3FD2-ECE6-1FBD-03DFBF0DD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67FDB93-E76F-1CA9-9EEC-795D6BD46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F019-ED86-4F5B-BEF8-9C0FA11AAE47}" type="datetimeFigureOut">
              <a:rPr lang="fr-FR" smtClean="0"/>
              <a:t>08/07/2026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236E99F-80E8-EC6A-F3C1-E353BA5A9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F503463-749E-E501-0770-895D5FC93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AA16-728D-4FAE-B318-9236E1FD6BC1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837CCF9-323D-01F9-F544-D2274167C5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91022"/>
          <a:stretch/>
        </p:blipFill>
        <p:spPr>
          <a:xfrm>
            <a:off x="0" y="6253316"/>
            <a:ext cx="12192000" cy="616780"/>
          </a:xfrm>
          <a:prstGeom prst="rect">
            <a:avLst/>
          </a:prstGeom>
        </p:spPr>
      </p:pic>
      <p:pic>
        <p:nvPicPr>
          <p:cNvPr id="12" name="Image 11" descr="Une image contenant texte&#10;&#10;Description générée automatiquement">
            <a:extLst>
              <a:ext uri="{FF2B5EF4-FFF2-40B4-BE49-F238E27FC236}">
                <a16:creationId xmlns:a16="http://schemas.microsoft.com/office/drawing/2014/main" id="{E8DC4099-9494-7B58-3500-9227D1E14FD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1342" y="6403975"/>
            <a:ext cx="1470018" cy="33600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CC30B7D-D93A-ED9A-35BA-7056B95A2F0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155973" y="6323165"/>
            <a:ext cx="1483577" cy="47857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D8F89E0-AEA6-AF5B-94B7-5DC071669228}"/>
              </a:ext>
            </a:extLst>
          </p:cNvPr>
          <p:cNvSpPr/>
          <p:nvPr userDrawn="1"/>
        </p:nvSpPr>
        <p:spPr>
          <a:xfrm flipV="1">
            <a:off x="1355037" y="792288"/>
            <a:ext cx="172119" cy="45719"/>
          </a:xfrm>
          <a:prstGeom prst="rect">
            <a:avLst/>
          </a:prstGeom>
          <a:solidFill>
            <a:srgbClr val="009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9" name="Image 8" descr="Une image contenant texte, Police, Graphique, logo&#10;&#10;Le contenu généré par l’IA peut être incorrect.">
            <a:extLst>
              <a:ext uri="{FF2B5EF4-FFF2-40B4-BE49-F238E27FC236}">
                <a16:creationId xmlns:a16="http://schemas.microsoft.com/office/drawing/2014/main" id="{F4CC4337-12F7-AAC4-1D26-DF723D6101D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5356" y="54080"/>
            <a:ext cx="1078536" cy="106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83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22E438-E4A5-0B82-A1C4-F5823111C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5E571D6-DE26-AA41-51C7-A980B9FA26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D661DC2-95A7-7C3F-FD85-E028633124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88775D7-8F63-6D9C-749C-2BBC4327CA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BC6620F-B09C-CE51-3410-3891048F4B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6D4B261-3B23-D0EF-2B6E-07BCA8000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F019-ED86-4F5B-BEF8-9C0FA11AAE47}" type="datetimeFigureOut">
              <a:rPr lang="fr-FR" smtClean="0"/>
              <a:t>08/07/2026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6B0F534-BEAC-0DDD-BB9F-016B63698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A4C217A-6145-A97F-1E2F-9019B565C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AA16-728D-4FAE-B318-9236E1FD6B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1495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D23B2D-E189-597E-5F5F-E01585C64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0F830A1-FAA8-E448-7527-0655B5B7A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F019-ED86-4F5B-BEF8-9C0FA11AAE47}" type="datetimeFigureOut">
              <a:rPr lang="fr-FR" smtClean="0"/>
              <a:t>08/07/2026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7490C16-D272-245F-4C52-85E20F359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E33BEE1-F903-49DB-14F7-AF356504A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AA16-728D-4FAE-B318-9236E1FD6B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577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EA0B94A-80DB-8F53-6CBD-82E587FBB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F019-ED86-4F5B-BEF8-9C0FA11AAE47}" type="datetimeFigureOut">
              <a:rPr lang="fr-FR" smtClean="0"/>
              <a:t>08/07/2026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258B228-81A4-2D5A-1A36-1A3A4AEFC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F4A362-2854-C815-B524-F6A4D7909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AA16-728D-4FAE-B318-9236E1FD6B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4518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83F119-5021-ACE2-BB9D-C06BCC234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F521E1-2FB0-0C72-84AB-4A58CADE6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663BCFF-1DCF-A684-2AD0-CA669A0A9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74F6E6E-B9BD-7E5D-55A9-0BDD434AC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F019-ED86-4F5B-BEF8-9C0FA11AAE47}" type="datetimeFigureOut">
              <a:rPr lang="fr-FR" smtClean="0"/>
              <a:t>08/07/2026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4CE5D48-7CEB-5958-7D69-1905D8459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7EBAF70-1118-01EE-CB19-D74695643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AA16-728D-4FAE-B318-9236E1FD6B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7183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4C9D12-FF4F-8FC6-2F3E-76B7839D2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22B0DC8-140E-65CA-BF4D-C3668DDB2C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D719E3F-CF36-93A9-FC2C-C06F500790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DACD887-09D1-83C7-920F-65A8B53B4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CF019-ED86-4F5B-BEF8-9C0FA11AAE47}" type="datetimeFigureOut">
              <a:rPr lang="fr-FR" smtClean="0"/>
              <a:t>08/07/2026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83BA7ED-2172-683D-77BF-3F3318283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68E0451-6D76-EBCD-B3A1-B2B5E78FE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EAA16-728D-4FAE-B318-9236E1FD6B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7199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A088DF2-1AD5-C2D2-FD4A-8B21E2720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69A8CD2-0A72-E9B3-501B-18198B25AB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4D9171-DAAC-2768-73A6-DE829702A5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ECF019-ED86-4F5B-BEF8-9C0FA11AAE47}" type="datetimeFigureOut">
              <a:rPr lang="fr-FR" smtClean="0"/>
              <a:t>08/07/2026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6314D39-519A-9E00-9F16-336B7815DA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45D0ED8-070F-97AF-9C58-33B124A422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FEAA16-728D-4FAE-B318-9236E1FD6B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8998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2AE9FC-8FE3-F542-845C-6F506BA16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224" y="2614431"/>
            <a:ext cx="11154802" cy="652121"/>
          </a:xfrm>
        </p:spPr>
        <p:txBody>
          <a:bodyPr>
            <a:noAutofit/>
          </a:bodyPr>
          <a:lstStyle/>
          <a:p>
            <a:br>
              <a:rPr lang="fr-FR" sz="3200" dirty="0"/>
            </a:br>
            <a:br>
              <a:rPr lang="fr-FR" sz="3200" dirty="0"/>
            </a:br>
            <a:r>
              <a:rPr lang="fr-FR" sz="2800" dirty="0"/>
              <a:t>Projet Feuille de route Transformation des OF 2026-2028 &amp; Axe 3 – Accélérer le retour à l’emploi</a:t>
            </a:r>
            <a:br>
              <a:rPr lang="fr-FR" sz="3200" i="1" dirty="0"/>
            </a:br>
            <a:br>
              <a:rPr lang="fr-FR" sz="3200" i="1" dirty="0"/>
            </a:br>
            <a:br>
              <a:rPr lang="fr-FR" sz="3200" i="1" dirty="0"/>
            </a:br>
            <a:br>
              <a:rPr lang="fr-FR" sz="3600" i="1" dirty="0"/>
            </a:br>
            <a:br>
              <a:rPr lang="fr-FR" sz="3600" i="1" dirty="0"/>
            </a:br>
            <a:endParaRPr lang="fr-FR" sz="3600" i="1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5DF50A-E5C4-9E40-B798-632093A9C5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8957" y="6296873"/>
            <a:ext cx="6509896" cy="436668"/>
          </a:xfrm>
        </p:spPr>
        <p:txBody>
          <a:bodyPr/>
          <a:lstStyle/>
          <a:p>
            <a:r>
              <a:rPr lang="fr-FR" dirty="0"/>
              <a:t>06 juillet 2026</a:t>
            </a:r>
          </a:p>
        </p:txBody>
      </p:sp>
    </p:spTree>
    <p:extLst>
      <p:ext uri="{BB962C8B-B14F-4D97-AF65-F5344CB8AC3E}">
        <p14:creationId xmlns:p14="http://schemas.microsoft.com/office/powerpoint/2010/main" val="985080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B384A-71EA-78EC-E715-D5BE1AD855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41568A-285D-3422-2DB0-D95C9597D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332" y="2995979"/>
            <a:ext cx="11154802" cy="652121"/>
          </a:xfrm>
        </p:spPr>
        <p:txBody>
          <a:bodyPr>
            <a:noAutofit/>
          </a:bodyPr>
          <a:lstStyle/>
          <a:p>
            <a:pPr algn="ctr"/>
            <a:r>
              <a:rPr lang="fr-FR" sz="3200" i="1" dirty="0"/>
              <a:t>Projet Feuille de route Transformation des OF 2026-2028</a:t>
            </a:r>
            <a:br>
              <a:rPr lang="fr-FR" sz="3200" i="1" dirty="0"/>
            </a:br>
            <a:br>
              <a:rPr lang="fr-FR" sz="3200" i="1" dirty="0"/>
            </a:br>
            <a:br>
              <a:rPr lang="fr-FR" sz="3200" i="1" dirty="0"/>
            </a:br>
            <a:br>
              <a:rPr lang="fr-FR" sz="3600" i="1" dirty="0"/>
            </a:br>
            <a:br>
              <a:rPr lang="fr-FR" sz="3600" i="1" dirty="0"/>
            </a:br>
            <a:endParaRPr lang="fr-FR" sz="3600" i="1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03620B3-076A-0B99-9AE0-223F766645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8957" y="6296873"/>
            <a:ext cx="6509896" cy="436668"/>
          </a:xfrm>
        </p:spPr>
        <p:txBody>
          <a:bodyPr/>
          <a:lstStyle/>
          <a:p>
            <a:r>
              <a:rPr lang="fr-FR" dirty="0"/>
              <a:t>03 juillet 2026</a:t>
            </a:r>
          </a:p>
        </p:txBody>
      </p:sp>
    </p:spTree>
    <p:extLst>
      <p:ext uri="{BB962C8B-B14F-4D97-AF65-F5344CB8AC3E}">
        <p14:creationId xmlns:p14="http://schemas.microsoft.com/office/powerpoint/2010/main" val="3163378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67D2F-585A-F804-17B9-405C31F22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37757D9F-2AB4-DD28-3FCA-B16F210983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1022"/>
          <a:stretch/>
        </p:blipFill>
        <p:spPr>
          <a:xfrm>
            <a:off x="0" y="6253318"/>
            <a:ext cx="12192000" cy="616780"/>
          </a:xfrm>
          <a:prstGeom prst="rect">
            <a:avLst/>
          </a:prstGeom>
        </p:spPr>
      </p:pic>
      <p:pic>
        <p:nvPicPr>
          <p:cNvPr id="8" name="Image 7" descr="Une image contenant texte&#10;&#10;Description générée automatiquement">
            <a:extLst>
              <a:ext uri="{FF2B5EF4-FFF2-40B4-BE49-F238E27FC236}">
                <a16:creationId xmlns:a16="http://schemas.microsoft.com/office/drawing/2014/main" id="{78C79F2D-A96D-9898-92DB-35F4AE0DF7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343" y="6403976"/>
            <a:ext cx="1470018" cy="33600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712632C-655D-2522-B0FC-A8FAFB12EE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973" y="6323166"/>
            <a:ext cx="1483577" cy="478572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03D35A9-B70B-E649-672C-8EC7B0702A3C}"/>
              </a:ext>
            </a:extLst>
          </p:cNvPr>
          <p:cNvSpPr txBox="1"/>
          <p:nvPr/>
        </p:nvSpPr>
        <p:spPr>
          <a:xfrm>
            <a:off x="836212" y="3915228"/>
            <a:ext cx="389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2823694-339E-4C36-5252-118C01D90360}"/>
              </a:ext>
            </a:extLst>
          </p:cNvPr>
          <p:cNvSpPr txBox="1"/>
          <p:nvPr/>
        </p:nvSpPr>
        <p:spPr>
          <a:xfrm>
            <a:off x="1256352" y="3812813"/>
            <a:ext cx="1002749" cy="616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961994E5-BAC0-E4F4-1EE3-9F288D909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341" y="0"/>
            <a:ext cx="10926452" cy="1325563"/>
          </a:xfrm>
        </p:spPr>
        <p:txBody>
          <a:bodyPr>
            <a:normAutofit/>
          </a:bodyPr>
          <a:lstStyle/>
          <a:p>
            <a:pPr algn="ctr"/>
            <a:r>
              <a:rPr lang="fr-FR" sz="4000" b="1" u="sng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Contexte et enseignement de l’AMI</a:t>
            </a:r>
            <a:br>
              <a:rPr lang="fr-FR" sz="4000" dirty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endParaRPr lang="fr-FR" sz="22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49070EB-E90B-F11E-D758-80BFA7B488F6}"/>
              </a:ext>
            </a:extLst>
          </p:cNvPr>
          <p:cNvSpPr txBox="1"/>
          <p:nvPr/>
        </p:nvSpPr>
        <p:spPr>
          <a:xfrm>
            <a:off x="1123389" y="2898495"/>
            <a:ext cx="25440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  </a:t>
            </a:r>
            <a:endParaRPr lang="fr-FR" sz="14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08251FC-9C90-FA31-3146-9DDA994272BF}"/>
              </a:ext>
            </a:extLst>
          </p:cNvPr>
          <p:cNvSpPr txBox="1"/>
          <p:nvPr/>
        </p:nvSpPr>
        <p:spPr>
          <a:xfrm>
            <a:off x="948355" y="1476221"/>
            <a:ext cx="1124364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Depuis 2020, la Région accompagne la transformation des organismes de formation.</a:t>
            </a:r>
          </a:p>
          <a:p>
            <a:endParaRPr lang="fr-FR" dirty="0"/>
          </a:p>
          <a:p>
            <a:r>
              <a:rPr lang="fr-FR" dirty="0"/>
              <a:t>Des résultats concrets: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120 accompagnements via l’AMI lancé en 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Modernisation des pratiques pédagogiques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Développement de l’hybridation des formations, digitalisation des contenus, montée en compétences des équipes.</a:t>
            </a:r>
          </a:p>
          <a:p>
            <a:endParaRPr lang="fr-FR" dirty="0"/>
          </a:p>
          <a:p>
            <a:r>
              <a:rPr lang="fr-FR" dirty="0"/>
              <a:t>Des freins qui persistent: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Manque de temps et de ressources dans les OF qui limite la transformation durable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Des écarts  de maturité entre les OF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Des contraintes budgétaires limitent l’accès aux outils et aux investissements</a:t>
            </a:r>
          </a:p>
          <a:p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89101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DB1BFB-3F9F-C078-CB85-8FF64786C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8CA69E38-01DF-5E67-DC3D-A78EBC2BAB2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1022"/>
          <a:stretch/>
        </p:blipFill>
        <p:spPr>
          <a:xfrm>
            <a:off x="0" y="6253318"/>
            <a:ext cx="12192000" cy="616780"/>
          </a:xfrm>
          <a:prstGeom prst="rect">
            <a:avLst/>
          </a:prstGeom>
        </p:spPr>
      </p:pic>
      <p:pic>
        <p:nvPicPr>
          <p:cNvPr id="8" name="Image 7" descr="Une image contenant texte&#10;&#10;Description générée automatiquement">
            <a:extLst>
              <a:ext uri="{FF2B5EF4-FFF2-40B4-BE49-F238E27FC236}">
                <a16:creationId xmlns:a16="http://schemas.microsoft.com/office/drawing/2014/main" id="{9F6C3B69-0EE4-B3C0-FE5B-7A04BF878C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343" y="6403976"/>
            <a:ext cx="1470018" cy="33600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B56CB72-729D-52F3-D752-AA5AB84148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973" y="6323166"/>
            <a:ext cx="1483577" cy="478572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9C5577D-76C2-1E73-9659-A1BADFBF5F3E}"/>
              </a:ext>
            </a:extLst>
          </p:cNvPr>
          <p:cNvSpPr txBox="1"/>
          <p:nvPr/>
        </p:nvSpPr>
        <p:spPr>
          <a:xfrm>
            <a:off x="836212" y="3915228"/>
            <a:ext cx="389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D622A6B-F460-DDC1-F794-4BFBD21BF7C7}"/>
              </a:ext>
            </a:extLst>
          </p:cNvPr>
          <p:cNvSpPr txBox="1"/>
          <p:nvPr/>
        </p:nvSpPr>
        <p:spPr>
          <a:xfrm>
            <a:off x="1256352" y="3812813"/>
            <a:ext cx="1002749" cy="616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FBA60483-3823-314E-3AD4-72F8CF89C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763" y="-7762"/>
            <a:ext cx="1092645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fr-FR" sz="4000" b="1" u="sng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Enjeux de la feuille de route </a:t>
            </a:r>
            <a:r>
              <a:rPr lang="fr-FR" sz="4000" b="1" u="sng" noProof="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Transformation</a:t>
            </a:r>
            <a:r>
              <a:rPr lang="fr-FR" sz="4000" b="1" u="sng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des OF  2026-2028</a:t>
            </a:r>
            <a:br>
              <a:rPr lang="fr-FR" sz="4000" dirty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endParaRPr lang="fr-FR" sz="22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7713AE1-98C9-948F-363E-A5E5E1A5674B}"/>
              </a:ext>
            </a:extLst>
          </p:cNvPr>
          <p:cNvSpPr txBox="1"/>
          <p:nvPr/>
        </p:nvSpPr>
        <p:spPr>
          <a:xfrm>
            <a:off x="1123389" y="2898495"/>
            <a:ext cx="25440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  </a:t>
            </a:r>
            <a:endParaRPr lang="fr-FR" sz="14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9C75A2F-691B-509B-1348-98707BCCF532}"/>
              </a:ext>
            </a:extLst>
          </p:cNvPr>
          <p:cNvSpPr txBox="1"/>
          <p:nvPr/>
        </p:nvSpPr>
        <p:spPr>
          <a:xfrm>
            <a:off x="948355" y="1387649"/>
            <a:ext cx="1124364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/>
              <a:t>Passer d’un accompagnement individuel à une dynamique collective durable</a:t>
            </a:r>
            <a:r>
              <a:rPr lang="en-US" dirty="0"/>
              <a:t>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Structurer un réseau regional d’organismes de 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Echanger sur les pratiques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Répondre aux besoins des entreprises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64430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572EA-9CD0-BAEE-5124-D1A82A816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3E4E2AAA-E4F1-09BA-BB70-8090B7C236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1022"/>
          <a:stretch/>
        </p:blipFill>
        <p:spPr>
          <a:xfrm>
            <a:off x="0" y="6253318"/>
            <a:ext cx="12192000" cy="616780"/>
          </a:xfrm>
          <a:prstGeom prst="rect">
            <a:avLst/>
          </a:prstGeom>
        </p:spPr>
      </p:pic>
      <p:pic>
        <p:nvPicPr>
          <p:cNvPr id="8" name="Image 7" descr="Une image contenant texte&#10;&#10;Description générée automatiquement">
            <a:extLst>
              <a:ext uri="{FF2B5EF4-FFF2-40B4-BE49-F238E27FC236}">
                <a16:creationId xmlns:a16="http://schemas.microsoft.com/office/drawing/2014/main" id="{89ACDE5F-0A8E-2CA5-3EAC-16377E97CA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343" y="6403976"/>
            <a:ext cx="1470018" cy="33600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856B5D4-0935-A567-03DD-6F1A3034D1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973" y="6323166"/>
            <a:ext cx="1483577" cy="478572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5CE819B-B952-A093-156C-0854A2096E9C}"/>
              </a:ext>
            </a:extLst>
          </p:cNvPr>
          <p:cNvSpPr txBox="1"/>
          <p:nvPr/>
        </p:nvSpPr>
        <p:spPr>
          <a:xfrm>
            <a:off x="836212" y="3915228"/>
            <a:ext cx="389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EAE926C-A471-E6B7-088A-C680F2021CF5}"/>
              </a:ext>
            </a:extLst>
          </p:cNvPr>
          <p:cNvSpPr txBox="1"/>
          <p:nvPr/>
        </p:nvSpPr>
        <p:spPr>
          <a:xfrm>
            <a:off x="1256352" y="3812813"/>
            <a:ext cx="1002749" cy="616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CED306C7-2233-3845-591A-3932C896C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763" y="-7762"/>
            <a:ext cx="10926452" cy="1325563"/>
          </a:xfrm>
        </p:spPr>
        <p:txBody>
          <a:bodyPr>
            <a:normAutofit/>
          </a:bodyPr>
          <a:lstStyle/>
          <a:p>
            <a:pPr algn="ctr"/>
            <a:r>
              <a:rPr lang="fr-FR" sz="4000" b="1" u="sng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Trois leviers stratégiques </a:t>
            </a:r>
            <a:br>
              <a:rPr lang="fr-FR" sz="4000" dirty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endParaRPr lang="fr-FR" sz="22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887276F-CDA4-9BAD-5FC5-958F743CD466}"/>
              </a:ext>
            </a:extLst>
          </p:cNvPr>
          <p:cNvSpPr txBox="1"/>
          <p:nvPr/>
        </p:nvSpPr>
        <p:spPr>
          <a:xfrm>
            <a:off x="1123389" y="2898495"/>
            <a:ext cx="25440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  </a:t>
            </a:r>
            <a:endParaRPr lang="fr-FR" sz="14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12CCCA4-3105-2A50-B0E6-5A751A223025}"/>
              </a:ext>
            </a:extLst>
          </p:cNvPr>
          <p:cNvSpPr txBox="1"/>
          <p:nvPr/>
        </p:nvSpPr>
        <p:spPr>
          <a:xfrm>
            <a:off x="948355" y="1038976"/>
            <a:ext cx="1124364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b="1" u="sng" dirty="0"/>
              <a:t>Fédérer: créer un réseau actif d’acteurs engagés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Structurer une communauté régionale d’organismes de 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Mettre en place des espaces d’échanges réguliers (groupes thématiques, rencontres)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Favoriser le partage de bonnes pratiques et de retours d’expériences</a:t>
            </a:r>
          </a:p>
          <a:p>
            <a:endParaRPr lang="en-US" b="1" u="sng" dirty="0"/>
          </a:p>
          <a:p>
            <a:r>
              <a:rPr lang="en-US" b="1" u="sng" dirty="0"/>
              <a:t>Professionnaliser </a:t>
            </a:r>
            <a:r>
              <a:rPr lang="en-US" dirty="0"/>
              <a:t>: </a:t>
            </a:r>
            <a:r>
              <a:rPr lang="en-US" b="1" u="sng" dirty="0"/>
              <a:t>accompagner la montée en compétences des équipes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Proposer des formations ciblées (ex. IA, transitions écologiques etc.)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Accompagner l’évolution des pratiques professionnelles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Compléter l’offre existante (ex. Via Compétences)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Adapter les contenus aux besoins des entreprises</a:t>
            </a:r>
          </a:p>
          <a:p>
            <a:endParaRPr lang="en-US" b="1" u="sng" dirty="0"/>
          </a:p>
          <a:p>
            <a:r>
              <a:rPr lang="en-US" b="1" u="sng" dirty="0"/>
              <a:t>Innover : encourager de nouvelles approches pédagogiques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Organiser </a:t>
            </a:r>
            <a:r>
              <a:rPr lang="fr-FR" noProof="0" dirty="0"/>
              <a:t>des temps forts régionaux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noProof="0" dirty="0"/>
              <a:t>Soutenir des expérimentations (Prix régional </a:t>
            </a:r>
            <a:r>
              <a:rPr lang="fr-FR" dirty="0"/>
              <a:t>d’innovation </a:t>
            </a:r>
            <a:r>
              <a:rPr lang="en-US" dirty="0"/>
              <a:t>pédagogique)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Favoriser les liens avec l’écosystème (Edtech, Campus Région du numérique etc;)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5775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32A4BE-4F3B-63C8-7400-B46F84E19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5BD4CA4D-062F-B12F-EFE6-AE7A9C71AF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1022"/>
          <a:stretch/>
        </p:blipFill>
        <p:spPr>
          <a:xfrm>
            <a:off x="0" y="6253318"/>
            <a:ext cx="12192000" cy="616780"/>
          </a:xfrm>
          <a:prstGeom prst="rect">
            <a:avLst/>
          </a:prstGeom>
        </p:spPr>
      </p:pic>
      <p:pic>
        <p:nvPicPr>
          <p:cNvPr id="8" name="Image 7" descr="Une image contenant texte&#10;&#10;Description générée automatiquement">
            <a:extLst>
              <a:ext uri="{FF2B5EF4-FFF2-40B4-BE49-F238E27FC236}">
                <a16:creationId xmlns:a16="http://schemas.microsoft.com/office/drawing/2014/main" id="{7712EA7F-FCAC-BFDA-5D6A-D4FB92A694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343" y="6403976"/>
            <a:ext cx="1470018" cy="33600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F0A1792-7ED4-9616-8461-E79F58641F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973" y="6323166"/>
            <a:ext cx="1483577" cy="478572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34EE2A2-506B-B6EA-A52E-734AFE424264}"/>
              </a:ext>
            </a:extLst>
          </p:cNvPr>
          <p:cNvSpPr txBox="1"/>
          <p:nvPr/>
        </p:nvSpPr>
        <p:spPr>
          <a:xfrm>
            <a:off x="836212" y="3915228"/>
            <a:ext cx="389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5AE5497-3ADA-9E8A-4D2F-20806165E442}"/>
              </a:ext>
            </a:extLst>
          </p:cNvPr>
          <p:cNvSpPr txBox="1"/>
          <p:nvPr/>
        </p:nvSpPr>
        <p:spPr>
          <a:xfrm>
            <a:off x="1256352" y="3812813"/>
            <a:ext cx="1002749" cy="616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20F373E1-354A-21D1-4D32-529957F60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763" y="-7762"/>
            <a:ext cx="10926452" cy="1325563"/>
          </a:xfrm>
        </p:spPr>
        <p:txBody>
          <a:bodyPr>
            <a:normAutofit/>
          </a:bodyPr>
          <a:lstStyle/>
          <a:p>
            <a:pPr algn="ctr"/>
            <a:r>
              <a:rPr lang="fr-FR" sz="4000" b="1" u="sng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Calendrier de mise en </a:t>
            </a:r>
            <a:r>
              <a:rPr lang="fr-FR" sz="4000" b="1" u="sng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oeuvre</a:t>
            </a:r>
            <a:br>
              <a:rPr lang="fr-FR" sz="4000" dirty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endParaRPr lang="fr-FR" sz="22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208A3AE-42A2-150B-EA7E-07DA24B8754A}"/>
              </a:ext>
            </a:extLst>
          </p:cNvPr>
          <p:cNvSpPr txBox="1"/>
          <p:nvPr/>
        </p:nvSpPr>
        <p:spPr>
          <a:xfrm>
            <a:off x="1123389" y="2898495"/>
            <a:ext cx="25440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  </a:t>
            </a:r>
            <a:endParaRPr lang="fr-FR" sz="14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A1F9D87-55D0-F283-6FB1-6FC6A06903FC}"/>
              </a:ext>
            </a:extLst>
          </p:cNvPr>
          <p:cNvSpPr txBox="1"/>
          <p:nvPr/>
        </p:nvSpPr>
        <p:spPr>
          <a:xfrm>
            <a:off x="1119514" y="1080701"/>
            <a:ext cx="1124364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Analyse du questionnaire, identification d’hypothèses de travail et échanges avec les représentants de la 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Validation de la feuille de route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Vote en commission permanente du mois de septembre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Lancement de la démarche</a:t>
            </a:r>
          </a:p>
          <a:p>
            <a:endParaRPr lang="fr-FR" dirty="0"/>
          </a:p>
          <a:p>
            <a:r>
              <a:rPr lang="fr-FR" b="1" dirty="0"/>
              <a:t>2027-2028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Lancement du réseau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Déploiement des actions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r>
              <a:rPr lang="fr-FR" b="1" dirty="0"/>
              <a:t>Résultats attendus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Plus d'OF engagés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Des équipes mieux formées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Une offre plus adaptée aux besoins des entreprises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Un écosystème régional plus collaboratif et innovant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7352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CC372-1165-AD74-A522-DE5179520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4670F8-1542-3DB2-74E5-657587A9D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844" y="2877567"/>
            <a:ext cx="10314496" cy="652121"/>
          </a:xfrm>
        </p:spPr>
        <p:txBody>
          <a:bodyPr>
            <a:noAutofit/>
          </a:bodyPr>
          <a:lstStyle/>
          <a:p>
            <a:pPr algn="ctr"/>
            <a:r>
              <a:rPr lang="fr-FR" sz="3200" i="1" dirty="0"/>
              <a:t>Présentation de l’Axe 3 des actions partenariales </a:t>
            </a:r>
            <a:br>
              <a:rPr lang="fr-FR" sz="3200" i="1" dirty="0"/>
            </a:br>
            <a:r>
              <a:rPr lang="fr-FR" sz="3200" i="1" dirty="0"/>
              <a:t>Accélérer le retour à l’emploi</a:t>
            </a:r>
            <a:br>
              <a:rPr lang="fr-FR" sz="3200" i="1" dirty="0"/>
            </a:br>
            <a:br>
              <a:rPr lang="fr-FR" sz="3200" i="1" dirty="0"/>
            </a:br>
            <a:br>
              <a:rPr lang="fr-FR" sz="3600" i="1" dirty="0"/>
            </a:br>
            <a:br>
              <a:rPr lang="fr-FR" sz="3600" i="1" dirty="0"/>
            </a:br>
            <a:endParaRPr lang="fr-FR" sz="3600" i="1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9C19FD8-55C0-737E-BB65-0C46C81C0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8957" y="6296873"/>
            <a:ext cx="6509896" cy="436668"/>
          </a:xfr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76278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38E60-ECD1-8779-FE27-5EEB318FE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BD239222-7D7D-A303-2816-AD6C75E492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1022"/>
          <a:stretch/>
        </p:blipFill>
        <p:spPr>
          <a:xfrm>
            <a:off x="0" y="6253318"/>
            <a:ext cx="12192000" cy="616780"/>
          </a:xfrm>
          <a:prstGeom prst="rect">
            <a:avLst/>
          </a:prstGeom>
        </p:spPr>
      </p:pic>
      <p:pic>
        <p:nvPicPr>
          <p:cNvPr id="8" name="Image 7" descr="Une image contenant texte&#10;&#10;Description générée automatiquement">
            <a:extLst>
              <a:ext uri="{FF2B5EF4-FFF2-40B4-BE49-F238E27FC236}">
                <a16:creationId xmlns:a16="http://schemas.microsoft.com/office/drawing/2014/main" id="{51147AF6-16BC-FF23-DB82-DC16C59A0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343" y="6403976"/>
            <a:ext cx="1470018" cy="33600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88993E6-5F9A-EAD5-34F1-361BD1F72D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5973" y="6323166"/>
            <a:ext cx="1483577" cy="478572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12045B98-ADAF-8E0A-ADF5-929ECB585A55}"/>
              </a:ext>
            </a:extLst>
          </p:cNvPr>
          <p:cNvSpPr txBox="1"/>
          <p:nvPr/>
        </p:nvSpPr>
        <p:spPr>
          <a:xfrm>
            <a:off x="836212" y="3915228"/>
            <a:ext cx="389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F5043FA-80B7-55BA-7DE5-E5CCBD293690}"/>
              </a:ext>
            </a:extLst>
          </p:cNvPr>
          <p:cNvSpPr txBox="1"/>
          <p:nvPr/>
        </p:nvSpPr>
        <p:spPr>
          <a:xfrm>
            <a:off x="1256352" y="3812813"/>
            <a:ext cx="1002749" cy="616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Titre 5">
            <a:extLst>
              <a:ext uri="{FF2B5EF4-FFF2-40B4-BE49-F238E27FC236}">
                <a16:creationId xmlns:a16="http://schemas.microsoft.com/office/drawing/2014/main" id="{DCC2EE86-3235-F439-FA5D-5D4F9EAA8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763" y="-7762"/>
            <a:ext cx="10926452" cy="1325563"/>
          </a:xfrm>
        </p:spPr>
        <p:txBody>
          <a:bodyPr>
            <a:normAutofit/>
          </a:bodyPr>
          <a:lstStyle/>
          <a:p>
            <a:pPr algn="ctr"/>
            <a:r>
              <a:rPr lang="fr-FR" sz="4000" b="1" u="sng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Axe 3 – Accélérer le retour à l’emploi</a:t>
            </a:r>
            <a:endParaRPr lang="fr-FR" sz="2200" b="1" u="sng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08F46C4-E9B2-5BF8-9E68-6E574EC223DC}"/>
              </a:ext>
            </a:extLst>
          </p:cNvPr>
          <p:cNvSpPr txBox="1"/>
          <p:nvPr/>
        </p:nvSpPr>
        <p:spPr>
          <a:xfrm>
            <a:off x="1123389" y="1540646"/>
            <a:ext cx="254402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     </a:t>
            </a:r>
            <a:r>
              <a:rPr lang="fr-FR" sz="2400" b="1" dirty="0">
                <a:solidFill>
                  <a:srgbClr val="00B0F0"/>
                </a:solidFill>
              </a:rPr>
              <a:t>Objectif:</a:t>
            </a:r>
            <a:r>
              <a:rPr lang="fr-FR" sz="2400" dirty="0">
                <a:solidFill>
                  <a:srgbClr val="00B0F0"/>
                </a:solidFill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/>
              <a:t>Retour à l’emploi rapide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/>
              <a:t>≥ 70 % à 3 mois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F79256-E777-8AA1-7D55-60429E48E9CD}"/>
              </a:ext>
            </a:extLst>
          </p:cNvPr>
          <p:cNvSpPr txBox="1"/>
          <p:nvPr/>
        </p:nvSpPr>
        <p:spPr>
          <a:xfrm>
            <a:off x="1144924" y="2881643"/>
            <a:ext cx="254402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      </a:t>
            </a:r>
            <a:r>
              <a:rPr lang="fr-FR" sz="2400" b="1" dirty="0">
                <a:solidFill>
                  <a:srgbClr val="00B0F0"/>
                </a:solidFill>
              </a:rPr>
              <a:t>Public visé:</a:t>
            </a:r>
            <a:r>
              <a:rPr lang="fr-FR" sz="2400" dirty="0">
                <a:solidFill>
                  <a:srgbClr val="00B0F0"/>
                </a:solidFill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dirty="0"/>
              <a:t>Personnes en recherche d’emploi inscrites ou non à France Travail </a:t>
            </a:r>
          </a:p>
        </p:txBody>
      </p:sp>
      <p:sp>
        <p:nvSpPr>
          <p:cNvPr id="18" name="TextBox 4">
            <a:extLst>
              <a:ext uri="{FF2B5EF4-FFF2-40B4-BE49-F238E27FC236}">
                <a16:creationId xmlns:a16="http://schemas.microsoft.com/office/drawing/2014/main" id="{F49B4044-F8D3-8209-8378-7767F0A43825}"/>
              </a:ext>
            </a:extLst>
          </p:cNvPr>
          <p:cNvSpPr txBox="1"/>
          <p:nvPr/>
        </p:nvSpPr>
        <p:spPr>
          <a:xfrm>
            <a:off x="6305600" y="1146905"/>
            <a:ext cx="5646226" cy="150810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2000"/>
            </a:pPr>
            <a:endParaRPr lang="fr-FR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>
              <a:defRPr sz="2000"/>
            </a:pPr>
            <a:r>
              <a:rPr lang="fr-FR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     </a:t>
            </a:r>
            <a:r>
              <a:rPr lang="fr-FR" sz="2400" b="1" dirty="0">
                <a:solidFill>
                  <a:srgbClr val="00B0F0"/>
                </a:solidFill>
              </a:rPr>
              <a:t>Projets attendus:</a:t>
            </a:r>
          </a:p>
          <a:p>
            <a:pPr marL="285750" indent="-285750">
              <a:buFont typeface="Wingdings" panose="05000000000000000000" pitchFamily="2" charset="2"/>
              <a:buChar char="Ø"/>
              <a:defRPr sz="2000"/>
            </a:pPr>
            <a:r>
              <a:rPr sz="1600" dirty="0"/>
              <a:t>Formation</a:t>
            </a:r>
            <a:r>
              <a:rPr lang="fr-FR" sz="1600" dirty="0"/>
              <a:t>s</a:t>
            </a:r>
            <a:r>
              <a:rPr sz="1600" dirty="0"/>
              <a:t> </a:t>
            </a:r>
            <a:r>
              <a:rPr lang="fr-FR" sz="1600" noProof="0" dirty="0"/>
              <a:t>courtes </a:t>
            </a:r>
            <a:r>
              <a:rPr lang="fr-FR" sz="1600" dirty="0"/>
              <a:t>et professionnalisantes</a:t>
            </a:r>
            <a:r>
              <a:rPr sz="1600" dirty="0"/>
              <a:t> (≤700h</a:t>
            </a:r>
            <a:r>
              <a:rPr lang="fr-FR" sz="1600" dirty="0"/>
              <a:t> sur 5 mois</a:t>
            </a:r>
            <a:r>
              <a:rPr sz="1600" dirty="0"/>
              <a:t>)</a:t>
            </a:r>
            <a:endParaRPr lang="fr-FR" sz="1600" dirty="0"/>
          </a:p>
          <a:p>
            <a:pPr marL="285750" indent="-285750">
              <a:buFont typeface="Wingdings" panose="05000000000000000000" pitchFamily="2" charset="2"/>
              <a:buChar char="Ø"/>
              <a:defRPr sz="2000"/>
            </a:pPr>
            <a:r>
              <a:rPr lang="fr-FR" sz="1600" dirty="0"/>
              <a:t>Réponse à un besoin </a:t>
            </a:r>
            <a:r>
              <a:rPr sz="1600" dirty="0"/>
              <a:t>local</a:t>
            </a:r>
            <a:endParaRPr lang="fr-FR" sz="1600" dirty="0"/>
          </a:p>
          <a:p>
            <a:pPr marL="285750" indent="-285750">
              <a:buFont typeface="Wingdings" panose="05000000000000000000" pitchFamily="2" charset="2"/>
              <a:buChar char="Ø"/>
              <a:defRPr sz="2000"/>
            </a:pPr>
            <a:r>
              <a:rPr sz="1600" dirty="0"/>
              <a:t>Insertion durable</a:t>
            </a:r>
          </a:p>
        </p:txBody>
      </p:sp>
      <p:sp>
        <p:nvSpPr>
          <p:cNvPr id="19" name="TextBox 5">
            <a:extLst>
              <a:ext uri="{FF2B5EF4-FFF2-40B4-BE49-F238E27FC236}">
                <a16:creationId xmlns:a16="http://schemas.microsoft.com/office/drawing/2014/main" id="{1C9891BF-9335-268F-4894-ED5F6677F422}"/>
              </a:ext>
            </a:extLst>
          </p:cNvPr>
          <p:cNvSpPr txBox="1"/>
          <p:nvPr/>
        </p:nvSpPr>
        <p:spPr>
          <a:xfrm>
            <a:off x="6275142" y="2699091"/>
            <a:ext cx="5650906" cy="1692771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2000"/>
            </a:pPr>
            <a:r>
              <a:rPr dirty="0"/>
              <a:t> </a:t>
            </a:r>
            <a:r>
              <a:rPr lang="fr-FR" dirty="0"/>
              <a:t>     </a:t>
            </a:r>
            <a:r>
              <a:rPr sz="2400" b="1" dirty="0">
                <a:solidFill>
                  <a:srgbClr val="00B0F0"/>
                </a:solidFill>
              </a:rPr>
              <a:t>Conditions </a:t>
            </a:r>
            <a:r>
              <a:rPr lang="fr-FR" sz="2400" b="1" dirty="0">
                <a:solidFill>
                  <a:srgbClr val="00B0F0"/>
                </a:solidFill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Ø"/>
              <a:defRPr sz="2000"/>
            </a:pPr>
            <a:r>
              <a:rPr lang="fr-FR" sz="1600" dirty="0"/>
              <a:t>Démarche partenariale réelle</a:t>
            </a:r>
            <a:r>
              <a:rPr sz="1600" dirty="0"/>
              <a:t> </a:t>
            </a:r>
            <a:r>
              <a:rPr lang="fr-FR" sz="1600" dirty="0"/>
              <a:t>(entreprises, acteurs locaux, </a:t>
            </a:r>
          </a:p>
          <a:p>
            <a:pPr>
              <a:defRPr sz="2000"/>
            </a:pPr>
            <a:r>
              <a:rPr lang="fr-FR" sz="1600" dirty="0"/>
              <a:t>      prescripteurs)</a:t>
            </a:r>
          </a:p>
          <a:p>
            <a:pPr marL="285750" indent="-285750">
              <a:buFont typeface="Wingdings" panose="05000000000000000000" pitchFamily="2" charset="2"/>
              <a:buChar char="Ø"/>
              <a:defRPr sz="2000"/>
            </a:pPr>
            <a:r>
              <a:rPr lang="fr-FR" sz="1600" dirty="0"/>
              <a:t>Suivi renforcé (bilan à +3 mois)</a:t>
            </a:r>
          </a:p>
          <a:p>
            <a:pPr marL="285750" indent="-285750">
              <a:buFont typeface="Wingdings" panose="05000000000000000000" pitchFamily="2" charset="2"/>
              <a:buChar char="Ø"/>
              <a:defRPr sz="2000"/>
            </a:pPr>
            <a:r>
              <a:rPr lang="fr-FR" sz="1600" dirty="0"/>
              <a:t>Taux de financement de 80% maximum</a:t>
            </a:r>
          </a:p>
          <a:p>
            <a:pPr marL="285750" indent="-285750">
              <a:buFont typeface="Wingdings" panose="05000000000000000000" pitchFamily="2" charset="2"/>
              <a:buChar char="Ø"/>
              <a:defRPr sz="2000"/>
            </a:pPr>
            <a:r>
              <a:rPr lang="fr-FR" sz="1600" dirty="0"/>
              <a:t>Aide plafonnée à 60 000 euros</a:t>
            </a:r>
            <a:endParaRPr sz="1600" dirty="0"/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A310F50F-B6F4-6525-9C95-5C55A4B17AC9}"/>
              </a:ext>
            </a:extLst>
          </p:cNvPr>
          <p:cNvSpPr txBox="1"/>
          <p:nvPr/>
        </p:nvSpPr>
        <p:spPr>
          <a:xfrm>
            <a:off x="6305600" y="4477278"/>
            <a:ext cx="3722494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2000"/>
            </a:pPr>
            <a:r>
              <a:rPr dirty="0"/>
              <a:t>⚠️ </a:t>
            </a:r>
            <a:r>
              <a:rPr sz="2400" b="1" dirty="0">
                <a:solidFill>
                  <a:srgbClr val="00B0F0"/>
                </a:solidFill>
              </a:rPr>
              <a:t>Points de vigilance</a:t>
            </a:r>
            <a:r>
              <a:rPr lang="fr-FR" sz="2400" b="1" dirty="0">
                <a:solidFill>
                  <a:srgbClr val="00B0F0"/>
                </a:solidFill>
              </a:rPr>
              <a:t>:</a:t>
            </a:r>
          </a:p>
          <a:p>
            <a:pPr marL="342900" indent="-342900">
              <a:buFont typeface="Wingdings" panose="05000000000000000000" pitchFamily="2" charset="2"/>
              <a:buChar char="Ø"/>
              <a:defRPr sz="2000"/>
            </a:pPr>
            <a:r>
              <a:rPr sz="1600" dirty="0"/>
              <a:t>Pas 100% </a:t>
            </a:r>
            <a:r>
              <a:rPr lang="fr-FR" sz="1600" dirty="0"/>
              <a:t>distanciel</a:t>
            </a:r>
          </a:p>
          <a:p>
            <a:pPr marL="342900" indent="-342900">
              <a:buFont typeface="Wingdings" panose="05000000000000000000" pitchFamily="2" charset="2"/>
              <a:buChar char="Ø"/>
              <a:defRPr sz="2000"/>
            </a:pPr>
            <a:r>
              <a:rPr lang="fr-FR" sz="1600" dirty="0"/>
              <a:t>Hors dispositifs existants (FPE, FI, PRE)</a:t>
            </a:r>
          </a:p>
          <a:p>
            <a:pPr marL="342900" indent="-342900">
              <a:buFont typeface="Wingdings" panose="05000000000000000000" pitchFamily="2" charset="2"/>
              <a:buChar char="Ø"/>
              <a:defRPr sz="2000"/>
            </a:pPr>
            <a:r>
              <a:rPr lang="fr-FR" sz="1600" dirty="0"/>
              <a:t>Certification </a:t>
            </a:r>
            <a:r>
              <a:rPr lang="fr-FR" sz="1600" dirty="0" err="1"/>
              <a:t>Qualiopi</a:t>
            </a:r>
            <a:endParaRPr sz="1600" dirty="0"/>
          </a:p>
        </p:txBody>
      </p:sp>
      <p:sp>
        <p:nvSpPr>
          <p:cNvPr id="23" name="TextBox 6">
            <a:extLst>
              <a:ext uri="{FF2B5EF4-FFF2-40B4-BE49-F238E27FC236}">
                <a16:creationId xmlns:a16="http://schemas.microsoft.com/office/drawing/2014/main" id="{12DBA308-7238-8E8E-E1A9-09DB5A41A4F0}"/>
              </a:ext>
            </a:extLst>
          </p:cNvPr>
          <p:cNvSpPr txBox="1"/>
          <p:nvPr/>
        </p:nvSpPr>
        <p:spPr>
          <a:xfrm>
            <a:off x="1178635" y="4337960"/>
            <a:ext cx="4929555" cy="144655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2000"/>
            </a:pPr>
            <a:r>
              <a:rPr lang="fr-FR" sz="16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     </a:t>
            </a:r>
            <a:r>
              <a:rPr lang="fr-FR" sz="2400" b="1" dirty="0">
                <a:solidFill>
                  <a:srgbClr val="00B0F0"/>
                </a:solidFill>
              </a:rPr>
              <a:t>Calendrier:</a:t>
            </a:r>
          </a:p>
          <a:p>
            <a:pPr marL="285750" indent="-285750">
              <a:buFont typeface="Wingdings" panose="05000000000000000000" pitchFamily="2" charset="2"/>
              <a:buChar char="Ø"/>
              <a:defRPr sz="2000"/>
            </a:pPr>
            <a:r>
              <a:rPr lang="fr-FR" sz="1600" dirty="0"/>
              <a:t>Dépôt au fil de l’eau</a:t>
            </a:r>
          </a:p>
          <a:p>
            <a:pPr marL="285750" indent="-285750">
              <a:buFont typeface="Wingdings" panose="05000000000000000000" pitchFamily="2" charset="2"/>
              <a:buChar char="Ø"/>
              <a:defRPr sz="2000"/>
            </a:pPr>
            <a:r>
              <a:rPr lang="fr-FR" sz="1600" dirty="0"/>
              <a:t>Date butoir : 10 septembre 2026</a:t>
            </a:r>
          </a:p>
          <a:p>
            <a:pPr marL="285750" indent="-285750">
              <a:buFont typeface="Wingdings" panose="05000000000000000000" pitchFamily="2" charset="2"/>
              <a:buChar char="Ø"/>
              <a:defRPr sz="2000"/>
            </a:pPr>
            <a:r>
              <a:rPr lang="fr-FR" sz="1600" dirty="0"/>
              <a:t>Comité technique</a:t>
            </a:r>
          </a:p>
          <a:p>
            <a:pPr marL="285750" indent="-285750">
              <a:buFont typeface="Wingdings" panose="05000000000000000000" pitchFamily="2" charset="2"/>
              <a:buChar char="Ø"/>
              <a:defRPr sz="2000"/>
            </a:pPr>
            <a:r>
              <a:rPr lang="fr-FR" sz="1600" dirty="0"/>
              <a:t> formationprofessionnelle@auvergnerhonealpes.fr</a:t>
            </a:r>
            <a:endParaRPr sz="1600" dirty="0"/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E3BC4D9-0B31-8C51-444B-23845DCD47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924" y="4410504"/>
            <a:ext cx="339493" cy="339493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EF97289A-F7D6-82D9-E8ED-3BC0EB0D39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365807" y="2761680"/>
            <a:ext cx="287896" cy="287896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3FFAF75-9569-B233-14BF-366DBCE814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669" y="1516351"/>
            <a:ext cx="328034" cy="328034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A2707664-D30D-8509-2C4F-1B32385214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635" y="2902419"/>
            <a:ext cx="369332" cy="369333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B88F9286-2126-1E44-6273-9D9EDA10FD8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617" y="1494011"/>
            <a:ext cx="373470" cy="373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996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082512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3473</TotalTime>
  <Words>517</Words>
  <Application>Microsoft Office PowerPoint</Application>
  <PresentationFormat>Grand écran</PresentationFormat>
  <Paragraphs>92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Wingdings</vt:lpstr>
      <vt:lpstr>Thème Office</vt:lpstr>
      <vt:lpstr>  Projet Feuille de route Transformation des OF 2026-2028 &amp; Axe 3 – Accélérer le retour à l’emploi     </vt:lpstr>
      <vt:lpstr>Projet Feuille de route Transformation des OF 2026-2028     </vt:lpstr>
      <vt:lpstr>Contexte et enseignement de l’AMI </vt:lpstr>
      <vt:lpstr>Enjeux de la feuille de route Transformation des OF  2026-2028 </vt:lpstr>
      <vt:lpstr>Trois leviers stratégiques  </vt:lpstr>
      <vt:lpstr>Calendrier de mise en oeuvre </vt:lpstr>
      <vt:lpstr>Présentation de l’Axe 3 des actions partenariales  Accélérer le retour à l’emploi    </vt:lpstr>
      <vt:lpstr>Axe 3 – Accélérer le retour à l’emploi</vt:lpstr>
      <vt:lpstr>Présentation PowerPoint</vt:lpstr>
    </vt:vector>
  </TitlesOfParts>
  <Company>Région Auvergne Rhône Alpes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THIEBAUT Anais</dc:creator>
  <cp:lastModifiedBy>HERBSTER Isabelle</cp:lastModifiedBy>
  <cp:revision>219</cp:revision>
  <dcterms:created xsi:type="dcterms:W3CDTF">2025-06-11T14:47:22Z</dcterms:created>
  <dcterms:modified xsi:type="dcterms:W3CDTF">2026-07-08T10:06:06Z</dcterms:modified>
</cp:coreProperties>
</file>